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3"/>
  </p:notesMasterIdLst>
  <p:sldIdLst>
    <p:sldId id="265" r:id="rId2"/>
    <p:sldId id="256" r:id="rId3"/>
    <p:sldId id="257" r:id="rId4"/>
    <p:sldId id="258" r:id="rId5"/>
    <p:sldId id="259" r:id="rId6"/>
    <p:sldId id="260" r:id="rId7"/>
    <p:sldId id="264" r:id="rId8"/>
    <p:sldId id="261" r:id="rId9"/>
    <p:sldId id="262" r:id="rId10"/>
    <p:sldId id="263" r:id="rId11"/>
    <p:sldId id="266" r:id="rId12"/>
  </p:sldIdLst>
  <p:sldSz cx="18288000" cy="10287000"/>
  <p:notesSz cx="6858000" cy="9144000"/>
  <p:embeddedFontLst>
    <p:embeddedFont>
      <p:font typeface="Barlow" panose="00000500000000000000" pitchFamily="2" charset="0"/>
      <p:regular r:id="rId14"/>
    </p:embeddedFont>
    <p:embeddedFont>
      <p:font typeface="Barlow Medium" panose="00000600000000000000" pitchFamily="2" charset="0"/>
      <p:regular r:id="rId15"/>
    </p:embeddedFont>
    <p:embeddedFont>
      <p:font typeface="Bookman Old Style" panose="02050604050505020204" pitchFamily="18" charset="0"/>
      <p:regular r:id="rId16"/>
      <p:bold r:id="rId17"/>
      <p:italic r:id="rId18"/>
      <p:boldItalic r:id="rId19"/>
    </p:embeddedFont>
    <p:embeddedFont>
      <p:font typeface="Rockwell" panose="02060603020205020403" pitchFamily="18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BAB34-1339-D612-B80F-DE7936ADC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78BCFA-915E-5DD3-F4CA-167D337E10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786AB-5AC2-3944-107B-390094E7079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77FB137-85E2-FA87-D73B-76DA06AFEB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7E9F2C5-E576-8800-3F56-68CCAD34E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7C2EA-2480-9EBE-985E-341AB246FB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7B4DC-9220-E3F1-0FEA-1B44C8B15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0775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1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1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5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7722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29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2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23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6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7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1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50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hyperlink" Target="https://gamma.app/?utm_source=made-with-gam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837CB0-4F29-4E03-BEC4-55C6733B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3C71-CC61-ACC0-8E5C-554E424C8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15452" y="1805655"/>
            <a:ext cx="8820148" cy="2643187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FFFFFF"/>
                </a:solidFill>
              </a:rPr>
              <a:t>Credit CARD FRAUD DETECTION USING DEEP LEARNING &amp; 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DBE6C-19BC-1D30-3A66-880CAFB9C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9794" y="5547645"/>
            <a:ext cx="7720962" cy="2895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771D68-E8BF-4D31-ADBB-CE99B19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712" y="1100137"/>
            <a:ext cx="7843838" cy="8086725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redit card">
            <a:extLst>
              <a:ext uri="{FF2B5EF4-FFF2-40B4-BE49-F238E27FC236}">
                <a16:creationId xmlns:a16="http://schemas.microsoft.com/office/drawing/2014/main" id="{6853C83A-63EA-D320-11A3-BF4E59BCD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2785" y="1805655"/>
            <a:ext cx="6675690" cy="66756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4DBD54-1DE0-451E-9FDE-4116146F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8744" y="1199725"/>
            <a:ext cx="7663773" cy="7887551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080046" y="1717625"/>
            <a:ext cx="7686526" cy="857250"/>
            <a:chOff x="0" y="0"/>
            <a:chExt cx="10248702" cy="114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48702" cy="1143000"/>
            </a:xfrm>
            <a:custGeom>
              <a:avLst/>
              <a:gdLst/>
              <a:ahLst/>
              <a:cxnLst/>
              <a:rect l="l" t="t" r="r" b="b"/>
              <a:pathLst>
                <a:path w="10248702" h="1143000">
                  <a:moveTo>
                    <a:pt x="0" y="0"/>
                  </a:moveTo>
                  <a:lnTo>
                    <a:pt x="10248702" y="0"/>
                  </a:lnTo>
                  <a:lnTo>
                    <a:pt x="1024870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48702" cy="1181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Future of Fraud Detection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046" y="3037731"/>
            <a:ext cx="9269909" cy="1481435"/>
            <a:chOff x="0" y="0"/>
            <a:chExt cx="12359878" cy="19752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359878" cy="2080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Integrate AI and blockchain technologies. Implement predictive fraud prevention. Provide personalized risk assessment. Ensure continuous learning and adaptation. Aim for zero financial loss.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1080046" y="4866234"/>
            <a:ext cx="1543050" cy="1851571"/>
          </a:xfrm>
          <a:custGeom>
            <a:avLst/>
            <a:gdLst/>
            <a:ahLst/>
            <a:cxnLst/>
            <a:rect l="l" t="t" r="r" b="b"/>
            <a:pathLst>
              <a:path w="1543050" h="1851571">
                <a:moveTo>
                  <a:pt x="0" y="0"/>
                </a:moveTo>
                <a:lnTo>
                  <a:pt x="1543050" y="0"/>
                </a:lnTo>
                <a:lnTo>
                  <a:pt x="1543050" y="1851571"/>
                </a:lnTo>
                <a:lnTo>
                  <a:pt x="0" y="1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" r="-1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3085951" y="5174754"/>
            <a:ext cx="3429000" cy="428625"/>
            <a:chOff x="0" y="0"/>
            <a:chExt cx="4572000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Predictive Prevention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080046" y="6717804"/>
            <a:ext cx="1543050" cy="1851571"/>
          </a:xfrm>
          <a:custGeom>
            <a:avLst/>
            <a:gdLst/>
            <a:ahLst/>
            <a:cxnLst/>
            <a:rect l="l" t="t" r="r" b="b"/>
            <a:pathLst>
              <a:path w="1543050" h="1851571">
                <a:moveTo>
                  <a:pt x="0" y="0"/>
                </a:moveTo>
                <a:lnTo>
                  <a:pt x="1543050" y="0"/>
                </a:lnTo>
                <a:lnTo>
                  <a:pt x="1543050" y="1851571"/>
                </a:lnTo>
                <a:lnTo>
                  <a:pt x="0" y="18515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" r="-100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3085951" y="7026325"/>
            <a:ext cx="3429000" cy="428625"/>
            <a:chOff x="0" y="0"/>
            <a:chExt cx="4572000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Personalization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68265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61B38-7EC8-A28F-3E71-29B38CD2A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1" y="965200"/>
            <a:ext cx="14400325" cy="5378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10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176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685800" y="2040700"/>
            <a:ext cx="10883354" cy="3416530"/>
            <a:chOff x="-525661" y="-1126373"/>
            <a:chExt cx="14511138" cy="45553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59878" cy="3429000"/>
            </a:xfrm>
            <a:custGeom>
              <a:avLst/>
              <a:gdLst/>
              <a:ahLst/>
              <a:cxnLst/>
              <a:rect l="l" t="t" r="r" b="b"/>
              <a:pathLst>
                <a:path w="12359878" h="3429000">
                  <a:moveTo>
                    <a:pt x="0" y="0"/>
                  </a:moveTo>
                  <a:lnTo>
                    <a:pt x="12359878" y="0"/>
                  </a:lnTo>
                  <a:lnTo>
                    <a:pt x="12359878" y="3429000"/>
                  </a:lnTo>
                  <a:lnTo>
                    <a:pt x="0" y="3429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25661" y="-1126373"/>
              <a:ext cx="14511138" cy="3467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 dirty="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Credit Card Fraud Detection: Machine Learning &amp; Deep Learning Solutions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046" y="5920085"/>
            <a:ext cx="9269909" cy="1481435"/>
            <a:chOff x="0" y="0"/>
            <a:chExt cx="12359878" cy="19752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359878" cy="2080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800" dirty="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The global fraud detection market will reach $32.39B by 2026. Fraud prevention technologies are growing annually by 36%. Machine Learning and Deep Learning are revolutionizing financial security.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7938046" y="1284684"/>
            <a:ext cx="9269909" cy="1714500"/>
            <a:chOff x="0" y="0"/>
            <a:chExt cx="12359878" cy="228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359878" cy="232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The Growing Challenge of Credit Card Fraud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8046" y="3462040"/>
            <a:ext cx="9269909" cy="1975247"/>
            <a:chOff x="0" y="0"/>
            <a:chExt cx="12359878" cy="26336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9878" cy="2633663"/>
            </a:xfrm>
            <a:custGeom>
              <a:avLst/>
              <a:gdLst/>
              <a:ahLst/>
              <a:cxnLst/>
              <a:rect l="l" t="t" r="r" b="b"/>
              <a:pathLst>
                <a:path w="12359878" h="2633663">
                  <a:moveTo>
                    <a:pt x="0" y="0"/>
                  </a:moveTo>
                  <a:lnTo>
                    <a:pt x="12359878" y="0"/>
                  </a:lnTo>
                  <a:lnTo>
                    <a:pt x="12359878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359878" cy="2738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In 2023, $32.4B was lost globally to payment card fraud. Digital payment fraud has increased by 65% since 2020. Traditional detection methods are becoming obsolete. Advanced detection techniques are needed.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28521" y="6121896"/>
            <a:ext cx="713334" cy="713334"/>
            <a:chOff x="0" y="0"/>
            <a:chExt cx="951112" cy="951112"/>
          </a:xfrm>
        </p:grpSpPr>
        <p:sp>
          <p:nvSpPr>
            <p:cNvPr id="13" name="Freeform 13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8079432" y="6221314"/>
            <a:ext cx="411361" cy="514350"/>
          </a:xfrm>
          <a:custGeom>
            <a:avLst/>
            <a:gdLst/>
            <a:ahLst/>
            <a:cxnLst/>
            <a:rect l="l" t="t" r="r" b="b"/>
            <a:pathLst>
              <a:path w="411361" h="514350">
                <a:moveTo>
                  <a:pt x="0" y="0"/>
                </a:moveTo>
                <a:lnTo>
                  <a:pt x="411362" y="0"/>
                </a:lnTo>
                <a:lnTo>
                  <a:pt x="411362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8" b="-21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8940850" y="6131421"/>
            <a:ext cx="3429000" cy="428625"/>
            <a:chOff x="0" y="0"/>
            <a:chExt cx="457200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Massive Losses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940850" y="6745189"/>
            <a:ext cx="3477965" cy="493811"/>
            <a:chOff x="0" y="0"/>
            <a:chExt cx="4637287" cy="6584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37287" cy="658415"/>
            </a:xfrm>
            <a:custGeom>
              <a:avLst/>
              <a:gdLst/>
              <a:ahLst/>
              <a:cxnLst/>
              <a:rect l="l" t="t" r="r" b="b"/>
              <a:pathLst>
                <a:path w="4637287" h="658415">
                  <a:moveTo>
                    <a:pt x="0" y="0"/>
                  </a:moveTo>
                  <a:lnTo>
                    <a:pt x="4637287" y="0"/>
                  </a:lnTo>
                  <a:lnTo>
                    <a:pt x="463728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463728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Billions lost annually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17810" y="6121896"/>
            <a:ext cx="713334" cy="713334"/>
            <a:chOff x="0" y="0"/>
            <a:chExt cx="951112" cy="951112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12868721" y="6221314"/>
            <a:ext cx="411361" cy="514350"/>
          </a:xfrm>
          <a:custGeom>
            <a:avLst/>
            <a:gdLst/>
            <a:ahLst/>
            <a:cxnLst/>
            <a:rect l="l" t="t" r="r" b="b"/>
            <a:pathLst>
              <a:path w="411361" h="514350">
                <a:moveTo>
                  <a:pt x="0" y="0"/>
                </a:moveTo>
                <a:lnTo>
                  <a:pt x="411361" y="0"/>
                </a:lnTo>
                <a:lnTo>
                  <a:pt x="411361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8" b="-21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6" name="Group 26"/>
          <p:cNvGrpSpPr/>
          <p:nvPr/>
        </p:nvGrpSpPr>
        <p:grpSpPr>
          <a:xfrm>
            <a:off x="13730139" y="6131421"/>
            <a:ext cx="3429000" cy="428625"/>
            <a:chOff x="0" y="0"/>
            <a:chExt cx="4572000" cy="5715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Evolving Tactics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730139" y="6745189"/>
            <a:ext cx="3477965" cy="493811"/>
            <a:chOff x="0" y="0"/>
            <a:chExt cx="4637287" cy="6584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37287" cy="658415"/>
            </a:xfrm>
            <a:custGeom>
              <a:avLst/>
              <a:gdLst/>
              <a:ahLst/>
              <a:cxnLst/>
              <a:rect l="l" t="t" r="r" b="b"/>
              <a:pathLst>
                <a:path w="4637287" h="658415">
                  <a:moveTo>
                    <a:pt x="0" y="0"/>
                  </a:moveTo>
                  <a:lnTo>
                    <a:pt x="4637287" y="0"/>
                  </a:lnTo>
                  <a:lnTo>
                    <a:pt x="463728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463728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Fraudsters adapt quickly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928521" y="7885062"/>
            <a:ext cx="713334" cy="713334"/>
            <a:chOff x="0" y="0"/>
            <a:chExt cx="951112" cy="951112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8079432" y="7984480"/>
            <a:ext cx="411361" cy="514350"/>
          </a:xfrm>
          <a:custGeom>
            <a:avLst/>
            <a:gdLst/>
            <a:ahLst/>
            <a:cxnLst/>
            <a:rect l="l" t="t" r="r" b="b"/>
            <a:pathLst>
              <a:path w="411361" h="514350">
                <a:moveTo>
                  <a:pt x="0" y="0"/>
                </a:moveTo>
                <a:lnTo>
                  <a:pt x="411362" y="0"/>
                </a:lnTo>
                <a:lnTo>
                  <a:pt x="411362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8" b="-21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8940850" y="7894587"/>
            <a:ext cx="3429000" cy="428625"/>
            <a:chOff x="0" y="0"/>
            <a:chExt cx="4572000" cy="5715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Obsolete Methods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940850" y="8508355"/>
            <a:ext cx="8267105" cy="493811"/>
            <a:chOff x="0" y="0"/>
            <a:chExt cx="11022807" cy="65841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022807" cy="658415"/>
            </a:xfrm>
            <a:custGeom>
              <a:avLst/>
              <a:gdLst/>
              <a:ahLst/>
              <a:cxnLst/>
              <a:rect l="l" t="t" r="r" b="b"/>
              <a:pathLst>
                <a:path w="11022807" h="658415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104775"/>
              <a:ext cx="1102280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Traditional systems fail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7938046" y="1963042"/>
            <a:ext cx="9269909" cy="1714500"/>
            <a:chOff x="0" y="0"/>
            <a:chExt cx="12359878" cy="228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359878" cy="232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Machine Learning: First Line of Defense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8046" y="4140399"/>
            <a:ext cx="9269909" cy="1975247"/>
            <a:chOff x="0" y="0"/>
            <a:chExt cx="12359878" cy="26336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9878" cy="2633663"/>
            </a:xfrm>
            <a:custGeom>
              <a:avLst/>
              <a:gdLst/>
              <a:ahLst/>
              <a:cxnLst/>
              <a:rect l="l" t="t" r="r" b="b"/>
              <a:pathLst>
                <a:path w="12359878" h="2633663">
                  <a:moveTo>
                    <a:pt x="0" y="0"/>
                  </a:moveTo>
                  <a:lnTo>
                    <a:pt x="12359878" y="0"/>
                  </a:lnTo>
                  <a:lnTo>
                    <a:pt x="12359878" y="2633663"/>
                  </a:lnTo>
                  <a:lnTo>
                    <a:pt x="0" y="2633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359878" cy="2738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Supervised learning algorithms are used for pattern recognition. Random Forest and Support Vector Machines are most effective. Achieve 94% accuracy in identifying potential fraud. Provide real-time transaction risk scoring.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7938046" y="6462712"/>
            <a:ext cx="695325" cy="695325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0" y="0"/>
                </a:moveTo>
                <a:lnTo>
                  <a:pt x="695325" y="0"/>
                </a:lnTo>
                <a:lnTo>
                  <a:pt x="695325" y="695326"/>
                </a:lnTo>
                <a:lnTo>
                  <a:pt x="0" y="695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7938046" y="7466559"/>
            <a:ext cx="2781300" cy="857250"/>
            <a:chOff x="0" y="0"/>
            <a:chExt cx="3708400" cy="114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708400" cy="1143000"/>
            </a:xfrm>
            <a:custGeom>
              <a:avLst/>
              <a:gdLst/>
              <a:ahLst/>
              <a:cxnLst/>
              <a:rect l="l" t="t" r="r" b="b"/>
              <a:pathLst>
                <a:path w="3708400" h="1143000">
                  <a:moveTo>
                    <a:pt x="0" y="0"/>
                  </a:moveTo>
                  <a:lnTo>
                    <a:pt x="3708400" y="0"/>
                  </a:lnTo>
                  <a:lnTo>
                    <a:pt x="3708400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708400" cy="11620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Pattern Recognition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11182201" y="6462712"/>
            <a:ext cx="695325" cy="695325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0" y="0"/>
                </a:moveTo>
                <a:lnTo>
                  <a:pt x="695325" y="0"/>
                </a:lnTo>
                <a:lnTo>
                  <a:pt x="695325" y="695326"/>
                </a:lnTo>
                <a:lnTo>
                  <a:pt x="0" y="695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11182201" y="7466559"/>
            <a:ext cx="2781449" cy="428625"/>
            <a:chOff x="0" y="0"/>
            <a:chExt cx="3708598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708598" cy="571500"/>
            </a:xfrm>
            <a:custGeom>
              <a:avLst/>
              <a:gdLst/>
              <a:ahLst/>
              <a:cxnLst/>
              <a:rect l="l" t="t" r="r" b="b"/>
              <a:pathLst>
                <a:path w="3708598" h="571500">
                  <a:moveTo>
                    <a:pt x="0" y="0"/>
                  </a:moveTo>
                  <a:lnTo>
                    <a:pt x="3708598" y="0"/>
                  </a:lnTo>
                  <a:lnTo>
                    <a:pt x="3708598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708598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Real-time Scoring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14426505" y="6462712"/>
            <a:ext cx="695325" cy="695325"/>
          </a:xfrm>
          <a:custGeom>
            <a:avLst/>
            <a:gdLst/>
            <a:ahLst/>
            <a:cxnLst/>
            <a:rect l="l" t="t" r="r" b="b"/>
            <a:pathLst>
              <a:path w="695325" h="695325">
                <a:moveTo>
                  <a:pt x="0" y="0"/>
                </a:moveTo>
                <a:lnTo>
                  <a:pt x="695325" y="0"/>
                </a:lnTo>
                <a:lnTo>
                  <a:pt x="695325" y="695326"/>
                </a:lnTo>
                <a:lnTo>
                  <a:pt x="0" y="6953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14426505" y="7466559"/>
            <a:ext cx="2781300" cy="428625"/>
            <a:chOff x="0" y="0"/>
            <a:chExt cx="37084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08400" cy="571500"/>
            </a:xfrm>
            <a:custGeom>
              <a:avLst/>
              <a:gdLst/>
              <a:ahLst/>
              <a:cxnLst/>
              <a:rect l="l" t="t" r="r" b="b"/>
              <a:pathLst>
                <a:path w="3708400" h="571500">
                  <a:moveTo>
                    <a:pt x="0" y="0"/>
                  </a:moveTo>
                  <a:lnTo>
                    <a:pt x="3708400" y="0"/>
                  </a:lnTo>
                  <a:lnTo>
                    <a:pt x="37084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37084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Adaptive Learning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0046" y="2583359"/>
            <a:ext cx="7907388" cy="857250"/>
            <a:chOff x="0" y="0"/>
            <a:chExt cx="10543183" cy="1143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3184" cy="1143000"/>
            </a:xfrm>
            <a:custGeom>
              <a:avLst/>
              <a:gdLst/>
              <a:ahLst/>
              <a:cxnLst/>
              <a:rect l="l" t="t" r="r" b="b"/>
              <a:pathLst>
                <a:path w="10543184" h="1143000">
                  <a:moveTo>
                    <a:pt x="0" y="0"/>
                  </a:moveTo>
                  <a:lnTo>
                    <a:pt x="10543184" y="0"/>
                  </a:lnTo>
                  <a:lnTo>
                    <a:pt x="10543184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43183" cy="1181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Deep Learning Techniques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0046" y="4057799"/>
            <a:ext cx="16127909" cy="987624"/>
            <a:chOff x="0" y="0"/>
            <a:chExt cx="21503878" cy="1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503878" cy="1316832"/>
            </a:xfrm>
            <a:custGeom>
              <a:avLst/>
              <a:gdLst/>
              <a:ahLst/>
              <a:cxnLst/>
              <a:rect l="l" t="t" r="r" b="b"/>
              <a:pathLst>
                <a:path w="21503878" h="1316832">
                  <a:moveTo>
                    <a:pt x="0" y="0"/>
                  </a:moveTo>
                  <a:lnTo>
                    <a:pt x="21503878" y="0"/>
                  </a:lnTo>
                  <a:lnTo>
                    <a:pt x="21503878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21503878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Neural networks analyze complex transaction patterns. Convolutional and recurrent neural networks are used. They reach 98.5% fraud detection accuracy. Autoencoder models help in anomaly detection.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0046" y="5701010"/>
            <a:ext cx="3429000" cy="428625"/>
            <a:chOff x="0" y="0"/>
            <a:chExt cx="457200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Neural Networks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0046" y="6438156"/>
            <a:ext cx="7687567" cy="987624"/>
            <a:chOff x="0" y="0"/>
            <a:chExt cx="10250090" cy="1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250090" cy="1316832"/>
            </a:xfrm>
            <a:custGeom>
              <a:avLst/>
              <a:gdLst/>
              <a:ahLst/>
              <a:cxnLst/>
              <a:rect l="l" t="t" r="r" b="b"/>
              <a:pathLst>
                <a:path w="10250090" h="1316832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Analyzing complex patterns to identify subtle indicators of fraudulent activity that traditional methods might miss.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29911" y="5701010"/>
            <a:ext cx="3429000" cy="428625"/>
            <a:chOff x="0" y="0"/>
            <a:chExt cx="4572000" cy="571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High Accuracy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29911" y="6438156"/>
            <a:ext cx="7687567" cy="987624"/>
            <a:chOff x="0" y="0"/>
            <a:chExt cx="10250090" cy="13168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250090" cy="1316832"/>
            </a:xfrm>
            <a:custGeom>
              <a:avLst/>
              <a:gdLst/>
              <a:ahLst/>
              <a:cxnLst/>
              <a:rect l="l" t="t" r="r" b="b"/>
              <a:pathLst>
                <a:path w="10250090" h="1316832">
                  <a:moveTo>
                    <a:pt x="0" y="0"/>
                  </a:moveTo>
                  <a:lnTo>
                    <a:pt x="10250090" y="0"/>
                  </a:lnTo>
                  <a:lnTo>
                    <a:pt x="10250090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10250090" cy="14216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Detecting fraud effectively by reducing false positives and improving the precision of fraud alerts.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5499" y="703510"/>
            <a:ext cx="7866758" cy="710654"/>
            <a:chOff x="0" y="0"/>
            <a:chExt cx="10489010" cy="9475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89010" cy="947538"/>
            </a:xfrm>
            <a:custGeom>
              <a:avLst/>
              <a:gdLst/>
              <a:ahLst/>
              <a:cxnLst/>
              <a:rect l="l" t="t" r="r" b="b"/>
              <a:pathLst>
                <a:path w="10489010" h="947538">
                  <a:moveTo>
                    <a:pt x="0" y="0"/>
                  </a:moveTo>
                  <a:lnTo>
                    <a:pt x="10489010" y="0"/>
                  </a:lnTo>
                  <a:lnTo>
                    <a:pt x="10489010" y="947538"/>
                  </a:lnTo>
                  <a:lnTo>
                    <a:pt x="0" y="947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0489010" cy="9761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62"/>
                </a:lnSpc>
              </a:pPr>
              <a:r>
                <a:rPr lang="en-US" sz="4437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Key Features in Fraud Detection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895499" y="1970485"/>
            <a:ext cx="639664" cy="639664"/>
          </a:xfrm>
          <a:custGeom>
            <a:avLst/>
            <a:gdLst/>
            <a:ahLst/>
            <a:cxnLst/>
            <a:rect l="l" t="t" r="r" b="b"/>
            <a:pathLst>
              <a:path w="639664" h="639664">
                <a:moveTo>
                  <a:pt x="0" y="0"/>
                </a:moveTo>
                <a:lnTo>
                  <a:pt x="639663" y="0"/>
                </a:lnTo>
                <a:lnTo>
                  <a:pt x="639663" y="639664"/>
                </a:lnTo>
                <a:lnTo>
                  <a:pt x="0" y="63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1790997" y="1925836"/>
            <a:ext cx="2842915" cy="355253"/>
            <a:chOff x="0" y="0"/>
            <a:chExt cx="3790553" cy="473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Amount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90997" y="2434530"/>
            <a:ext cx="15601504" cy="409278"/>
            <a:chOff x="0" y="0"/>
            <a:chExt cx="20802005" cy="545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Focus on transaction amount and frequency.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895499" y="3655962"/>
            <a:ext cx="639664" cy="639664"/>
          </a:xfrm>
          <a:custGeom>
            <a:avLst/>
            <a:gdLst/>
            <a:ahLst/>
            <a:cxnLst/>
            <a:rect l="l" t="t" r="r" b="b"/>
            <a:pathLst>
              <a:path w="639664" h="639664">
                <a:moveTo>
                  <a:pt x="0" y="0"/>
                </a:moveTo>
                <a:lnTo>
                  <a:pt x="639663" y="0"/>
                </a:lnTo>
                <a:lnTo>
                  <a:pt x="639663" y="639664"/>
                </a:lnTo>
                <a:lnTo>
                  <a:pt x="0" y="6396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790997" y="3611315"/>
            <a:ext cx="2842915" cy="355252"/>
            <a:chOff x="0" y="0"/>
            <a:chExt cx="3790553" cy="47367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Location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90997" y="4120009"/>
            <a:ext cx="15601504" cy="409277"/>
            <a:chOff x="0" y="0"/>
            <a:chExt cx="20802005" cy="5457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Focus on geographic location of purchases.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895499" y="5341441"/>
            <a:ext cx="639664" cy="639664"/>
          </a:xfrm>
          <a:custGeom>
            <a:avLst/>
            <a:gdLst/>
            <a:ahLst/>
            <a:cxnLst/>
            <a:rect l="l" t="t" r="r" b="b"/>
            <a:pathLst>
              <a:path w="639664" h="639664">
                <a:moveTo>
                  <a:pt x="0" y="0"/>
                </a:moveTo>
                <a:lnTo>
                  <a:pt x="639663" y="0"/>
                </a:lnTo>
                <a:lnTo>
                  <a:pt x="639663" y="639664"/>
                </a:lnTo>
                <a:lnTo>
                  <a:pt x="0" y="639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790997" y="5296792"/>
            <a:ext cx="2842915" cy="355252"/>
            <a:chOff x="0" y="0"/>
            <a:chExt cx="3790553" cy="47367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Time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790997" y="5805487"/>
            <a:ext cx="15601504" cy="409278"/>
            <a:chOff x="0" y="0"/>
            <a:chExt cx="20802005" cy="5457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Consider time of transaction.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895499" y="7026920"/>
            <a:ext cx="639664" cy="639664"/>
          </a:xfrm>
          <a:custGeom>
            <a:avLst/>
            <a:gdLst/>
            <a:ahLst/>
            <a:cxnLst/>
            <a:rect l="l" t="t" r="r" b="b"/>
            <a:pathLst>
              <a:path w="639664" h="639664">
                <a:moveTo>
                  <a:pt x="0" y="0"/>
                </a:moveTo>
                <a:lnTo>
                  <a:pt x="639663" y="0"/>
                </a:lnTo>
                <a:lnTo>
                  <a:pt x="639663" y="639664"/>
                </a:lnTo>
                <a:lnTo>
                  <a:pt x="0" y="639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0" name="Group 30"/>
          <p:cNvGrpSpPr/>
          <p:nvPr/>
        </p:nvGrpSpPr>
        <p:grpSpPr>
          <a:xfrm>
            <a:off x="1790997" y="6982271"/>
            <a:ext cx="2842915" cy="355252"/>
            <a:chOff x="0" y="0"/>
            <a:chExt cx="3790553" cy="4736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Device and Network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90997" y="7490966"/>
            <a:ext cx="15601504" cy="409277"/>
            <a:chOff x="0" y="0"/>
            <a:chExt cx="20802005" cy="5457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Check device and network information.</a:t>
              </a:r>
            </a:p>
          </p:txBody>
        </p:sp>
      </p:grpSp>
      <p:sp>
        <p:nvSpPr>
          <p:cNvPr id="36" name="Freeform 36" descr="preencoded.png"/>
          <p:cNvSpPr/>
          <p:nvPr/>
        </p:nvSpPr>
        <p:spPr>
          <a:xfrm>
            <a:off x="895499" y="8712399"/>
            <a:ext cx="639664" cy="639664"/>
          </a:xfrm>
          <a:custGeom>
            <a:avLst/>
            <a:gdLst/>
            <a:ahLst/>
            <a:cxnLst/>
            <a:rect l="l" t="t" r="r" b="b"/>
            <a:pathLst>
              <a:path w="639664" h="639664">
                <a:moveTo>
                  <a:pt x="0" y="0"/>
                </a:moveTo>
                <a:lnTo>
                  <a:pt x="639663" y="0"/>
                </a:lnTo>
                <a:lnTo>
                  <a:pt x="639663" y="639663"/>
                </a:lnTo>
                <a:lnTo>
                  <a:pt x="0" y="639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7" name="Group 37"/>
          <p:cNvGrpSpPr/>
          <p:nvPr/>
        </p:nvGrpSpPr>
        <p:grpSpPr>
          <a:xfrm>
            <a:off x="1790997" y="8667750"/>
            <a:ext cx="2842915" cy="355252"/>
            <a:chOff x="0" y="0"/>
            <a:chExt cx="3790553" cy="47367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Spending Patterns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90997" y="9176445"/>
            <a:ext cx="15601504" cy="409278"/>
            <a:chOff x="0" y="0"/>
            <a:chExt cx="20802005" cy="5457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Analyze historical spending patterns.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2E581-4F20-C866-FF33-F7EFDAA30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DED57C7D-F792-E938-F89F-E0A80B30CA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AF78C83-076B-4491-A3D1-F81BD56E878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CBA6823-0064-978F-5FA8-8F532416325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C2A8DD4-3058-69AC-0645-7D08F55C8D63}"/>
              </a:ext>
            </a:extLst>
          </p:cNvPr>
          <p:cNvSpPr txBox="1"/>
          <p:nvPr/>
        </p:nvSpPr>
        <p:spPr>
          <a:xfrm>
            <a:off x="895499" y="682079"/>
            <a:ext cx="7866758" cy="7320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5562"/>
              </a:lnSpc>
            </a:pPr>
            <a:endParaRPr lang="en-US" sz="4437" b="1" dirty="0">
              <a:solidFill>
                <a:srgbClr val="FFFF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FC36E2F-47DA-7189-8EE1-3A728E504FA6}"/>
              </a:ext>
            </a:extLst>
          </p:cNvPr>
          <p:cNvGrpSpPr/>
          <p:nvPr/>
        </p:nvGrpSpPr>
        <p:grpSpPr>
          <a:xfrm>
            <a:off x="1790997" y="1925836"/>
            <a:ext cx="2842915" cy="355253"/>
            <a:chOff x="0" y="0"/>
            <a:chExt cx="3790553" cy="47367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63C64FD-AB90-F1C2-9228-BDD908565D0F}"/>
                </a:ext>
              </a:extLst>
            </p:cNvPr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299F254-68E9-7FC8-5898-25F37B5A09B5}"/>
                </a:ext>
              </a:extLst>
            </p:cNvPr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endParaRPr lang="en-US" sz="2187" b="1" dirty="0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E8BF6BA-C9A7-E82B-7C3A-AFD7BC226C46}"/>
              </a:ext>
            </a:extLst>
          </p:cNvPr>
          <p:cNvGrpSpPr/>
          <p:nvPr/>
        </p:nvGrpSpPr>
        <p:grpSpPr>
          <a:xfrm>
            <a:off x="1790997" y="2434530"/>
            <a:ext cx="15601504" cy="409278"/>
            <a:chOff x="0" y="0"/>
            <a:chExt cx="20802005" cy="5457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86B7984-160C-DDD4-025E-06ECD2F44FAD}"/>
                </a:ext>
              </a:extLst>
            </p:cNvPr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47F4EA7-BFE7-0A73-99AC-0BDB12058F7A}"/>
                </a:ext>
              </a:extLst>
            </p:cNvPr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endParaRPr lang="en-US" sz="2000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FEA4D69-8BF3-E49D-7426-3364FB60477C}"/>
              </a:ext>
            </a:extLst>
          </p:cNvPr>
          <p:cNvSpPr txBox="1"/>
          <p:nvPr/>
        </p:nvSpPr>
        <p:spPr>
          <a:xfrm>
            <a:off x="1790997" y="3597028"/>
            <a:ext cx="2842915" cy="36953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2750"/>
              </a:lnSpc>
            </a:pPr>
            <a:endParaRPr lang="en-US" sz="2187" b="1" dirty="0">
              <a:solidFill>
                <a:srgbClr val="E5E0D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34D22481-EB8B-D67D-E27E-C8208F41EFCC}"/>
              </a:ext>
            </a:extLst>
          </p:cNvPr>
          <p:cNvGrpSpPr/>
          <p:nvPr/>
        </p:nvGrpSpPr>
        <p:grpSpPr>
          <a:xfrm>
            <a:off x="1790997" y="4120009"/>
            <a:ext cx="15601504" cy="409277"/>
            <a:chOff x="0" y="0"/>
            <a:chExt cx="20802005" cy="545703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BCE4591-4B28-81ED-4601-4811C6011F2C}"/>
                </a:ext>
              </a:extLst>
            </p:cNvPr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2363846-579F-71AF-E0CC-777EC1A3D136}"/>
                </a:ext>
              </a:extLst>
            </p:cNvPr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endParaRPr lang="en-US" sz="2000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C960BE7-DBCC-4289-0137-A8B4FF722406}"/>
              </a:ext>
            </a:extLst>
          </p:cNvPr>
          <p:cNvGrpSpPr/>
          <p:nvPr/>
        </p:nvGrpSpPr>
        <p:grpSpPr>
          <a:xfrm>
            <a:off x="1790997" y="5296792"/>
            <a:ext cx="2842915" cy="355252"/>
            <a:chOff x="0" y="0"/>
            <a:chExt cx="3790553" cy="47367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52664A9-CABD-5BBC-96BF-089741AD226C}"/>
                </a:ext>
              </a:extLst>
            </p:cNvPr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1E023E6-4268-F14E-A1CD-F896BB28CDDA}"/>
                </a:ext>
              </a:extLst>
            </p:cNvPr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endParaRPr lang="en-US" sz="2187" b="1" dirty="0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F30F805-8C1E-66E1-25EE-3B5735469AB9}"/>
              </a:ext>
            </a:extLst>
          </p:cNvPr>
          <p:cNvGrpSpPr/>
          <p:nvPr/>
        </p:nvGrpSpPr>
        <p:grpSpPr>
          <a:xfrm>
            <a:off x="1790997" y="5805487"/>
            <a:ext cx="15601504" cy="409278"/>
            <a:chOff x="0" y="0"/>
            <a:chExt cx="20802005" cy="54570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E101A1E-505E-4913-9165-81788FEE9323}"/>
                </a:ext>
              </a:extLst>
            </p:cNvPr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5315BDA-6F9E-E50B-99EF-D761E481445C}"/>
                </a:ext>
              </a:extLst>
            </p:cNvPr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endParaRPr lang="en-US" sz="2000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4A5D8C9-6792-9C80-5DEB-A11AF7CA90CE}"/>
              </a:ext>
            </a:extLst>
          </p:cNvPr>
          <p:cNvGrpSpPr/>
          <p:nvPr/>
        </p:nvGrpSpPr>
        <p:grpSpPr>
          <a:xfrm>
            <a:off x="1790997" y="6982271"/>
            <a:ext cx="2842915" cy="355252"/>
            <a:chOff x="0" y="0"/>
            <a:chExt cx="3790553" cy="47367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F67100D9-C502-1A8E-53F4-F5F529880AD3}"/>
                </a:ext>
              </a:extLst>
            </p:cNvPr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F88D5297-7EF3-8066-D72C-3F64022B4D54}"/>
                </a:ext>
              </a:extLst>
            </p:cNvPr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endParaRPr lang="en-US" sz="2187" b="1" dirty="0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A4EFA223-CE79-322A-56CB-8A442A9529BF}"/>
              </a:ext>
            </a:extLst>
          </p:cNvPr>
          <p:cNvGrpSpPr/>
          <p:nvPr/>
        </p:nvGrpSpPr>
        <p:grpSpPr>
          <a:xfrm>
            <a:off x="1790997" y="7490966"/>
            <a:ext cx="15601504" cy="409277"/>
            <a:chOff x="0" y="0"/>
            <a:chExt cx="20802005" cy="54570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E1AA505-7B31-4A10-B980-B96703B19135}"/>
                </a:ext>
              </a:extLst>
            </p:cNvPr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A5C72BC6-F03B-0591-04BA-2CE391C82C58}"/>
                </a:ext>
              </a:extLst>
            </p:cNvPr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endParaRPr lang="en-US" sz="2000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676C4971-18B3-8AA2-48A4-B415A766F514}"/>
              </a:ext>
            </a:extLst>
          </p:cNvPr>
          <p:cNvGrpSpPr/>
          <p:nvPr/>
        </p:nvGrpSpPr>
        <p:grpSpPr>
          <a:xfrm>
            <a:off x="1790997" y="8667750"/>
            <a:ext cx="2842915" cy="355252"/>
            <a:chOff x="0" y="0"/>
            <a:chExt cx="3790553" cy="473670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1F64D5A-B9E6-5360-685D-FACAEB3247C5}"/>
                </a:ext>
              </a:extLst>
            </p:cNvPr>
            <p:cNvSpPr/>
            <p:nvPr/>
          </p:nvSpPr>
          <p:spPr>
            <a:xfrm>
              <a:off x="0" y="0"/>
              <a:ext cx="3790554" cy="473670"/>
            </a:xfrm>
            <a:custGeom>
              <a:avLst/>
              <a:gdLst/>
              <a:ahLst/>
              <a:cxnLst/>
              <a:rect l="l" t="t" r="r" b="b"/>
              <a:pathLst>
                <a:path w="3790554" h="473670">
                  <a:moveTo>
                    <a:pt x="0" y="0"/>
                  </a:moveTo>
                  <a:lnTo>
                    <a:pt x="3790554" y="0"/>
                  </a:lnTo>
                  <a:lnTo>
                    <a:pt x="3790554" y="473670"/>
                  </a:lnTo>
                  <a:lnTo>
                    <a:pt x="0" y="473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9BF9F7C2-E7B2-C8F6-FD57-30EB964344BA}"/>
                </a:ext>
              </a:extLst>
            </p:cNvPr>
            <p:cNvSpPr txBox="1"/>
            <p:nvPr/>
          </p:nvSpPr>
          <p:spPr>
            <a:xfrm>
              <a:off x="0" y="-19050"/>
              <a:ext cx="3790553" cy="4927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endParaRPr lang="en-US" sz="2187" b="1" dirty="0">
                <a:solidFill>
                  <a:srgbClr val="E5E0DF"/>
                </a:solidFill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CF267BCB-C3B5-3787-4ECF-449EA6FE07F9}"/>
              </a:ext>
            </a:extLst>
          </p:cNvPr>
          <p:cNvGrpSpPr/>
          <p:nvPr/>
        </p:nvGrpSpPr>
        <p:grpSpPr>
          <a:xfrm>
            <a:off x="1790997" y="9176445"/>
            <a:ext cx="15601504" cy="409278"/>
            <a:chOff x="0" y="0"/>
            <a:chExt cx="20802005" cy="545703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CBEFA95-C3FF-D803-A00B-5715CAD87702}"/>
                </a:ext>
              </a:extLst>
            </p:cNvPr>
            <p:cNvSpPr/>
            <p:nvPr/>
          </p:nvSpPr>
          <p:spPr>
            <a:xfrm>
              <a:off x="0" y="0"/>
              <a:ext cx="20802005" cy="545703"/>
            </a:xfrm>
            <a:custGeom>
              <a:avLst/>
              <a:gdLst/>
              <a:ahLst/>
              <a:cxnLst/>
              <a:rect l="l" t="t" r="r" b="b"/>
              <a:pathLst>
                <a:path w="20802005" h="545703">
                  <a:moveTo>
                    <a:pt x="0" y="0"/>
                  </a:moveTo>
                  <a:lnTo>
                    <a:pt x="20802005" y="0"/>
                  </a:lnTo>
                  <a:lnTo>
                    <a:pt x="20802005" y="545703"/>
                  </a:lnTo>
                  <a:lnTo>
                    <a:pt x="0" y="5457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7331AA4E-1D44-9565-11F2-405D9A427F26}"/>
                </a:ext>
              </a:extLst>
            </p:cNvPr>
            <p:cNvSpPr txBox="1"/>
            <p:nvPr/>
          </p:nvSpPr>
          <p:spPr>
            <a:xfrm>
              <a:off x="0" y="-85725"/>
              <a:ext cx="20802005" cy="6314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endParaRPr lang="en-US" sz="2000" dirty="0">
                <a:solidFill>
                  <a:srgbClr val="E5E0D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44" name="Picture 43" descr="Diagram of a diagram with text and words&#10;&#10;AI-generated content may be incorrect.">
            <a:extLst>
              <a:ext uri="{FF2B5EF4-FFF2-40B4-BE49-F238E27FC236}">
                <a16:creationId xmlns:a16="http://schemas.microsoft.com/office/drawing/2014/main" id="{663677D8-C5EE-520B-37D3-FD9441F9E6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70941"/>
            <a:ext cx="15392400" cy="8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7926140" y="839838"/>
            <a:ext cx="6782544" cy="847725"/>
            <a:chOff x="0" y="0"/>
            <a:chExt cx="9043392" cy="1130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43391" cy="1130300"/>
            </a:xfrm>
            <a:custGeom>
              <a:avLst/>
              <a:gdLst/>
              <a:ahLst/>
              <a:cxnLst/>
              <a:rect l="l" t="t" r="r" b="b"/>
              <a:pathLst>
                <a:path w="9043391" h="1130300">
                  <a:moveTo>
                    <a:pt x="0" y="0"/>
                  </a:moveTo>
                  <a:lnTo>
                    <a:pt x="9043391" y="0"/>
                  </a:lnTo>
                  <a:lnTo>
                    <a:pt x="9043391" y="1130300"/>
                  </a:lnTo>
                  <a:lnTo>
                    <a:pt x="0" y="11303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043392" cy="11588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625"/>
                </a:lnSpc>
              </a:pPr>
              <a:r>
                <a:rPr lang="en-US" sz="5312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Technical Architecture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26140" y="2145357"/>
            <a:ext cx="9293721" cy="1464915"/>
            <a:chOff x="0" y="0"/>
            <a:chExt cx="12391628" cy="19532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91628" cy="1953220"/>
            </a:xfrm>
            <a:custGeom>
              <a:avLst/>
              <a:gdLst/>
              <a:ahLst/>
              <a:cxnLst/>
              <a:rect l="l" t="t" r="r" b="b"/>
              <a:pathLst>
                <a:path w="12391628" h="1953220">
                  <a:moveTo>
                    <a:pt x="0" y="0"/>
                  </a:moveTo>
                  <a:lnTo>
                    <a:pt x="12391628" y="0"/>
                  </a:lnTo>
                  <a:lnTo>
                    <a:pt x="12391628" y="1953220"/>
                  </a:lnTo>
                  <a:lnTo>
                    <a:pt x="0" y="195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391628" cy="2057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12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Use a multi-layer neural network design. Apply ensemble learning approaches. Enable real-time processing infrastructure. This creates scalable and adaptable fraud detection systems.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7926140" y="3953619"/>
            <a:ext cx="1526084" cy="1831181"/>
          </a:xfrm>
          <a:custGeom>
            <a:avLst/>
            <a:gdLst/>
            <a:ahLst/>
            <a:cxnLst/>
            <a:rect l="l" t="t" r="r" b="b"/>
            <a:pathLst>
              <a:path w="1526084" h="1831181">
                <a:moveTo>
                  <a:pt x="0" y="0"/>
                </a:moveTo>
                <a:lnTo>
                  <a:pt x="1526084" y="0"/>
                </a:lnTo>
                <a:lnTo>
                  <a:pt x="1526084" y="1831181"/>
                </a:lnTo>
                <a:lnTo>
                  <a:pt x="0" y="183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9910019" y="4258716"/>
            <a:ext cx="3391198" cy="423862"/>
            <a:chOff x="0" y="0"/>
            <a:chExt cx="4521597" cy="5651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21597" cy="565150"/>
            </a:xfrm>
            <a:custGeom>
              <a:avLst/>
              <a:gdLst/>
              <a:ahLst/>
              <a:cxnLst/>
              <a:rect l="l" t="t" r="r" b="b"/>
              <a:pathLst>
                <a:path w="4521597" h="565150">
                  <a:moveTo>
                    <a:pt x="0" y="0"/>
                  </a:moveTo>
                  <a:lnTo>
                    <a:pt x="4521597" y="0"/>
                  </a:lnTo>
                  <a:lnTo>
                    <a:pt x="4521597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521597" cy="5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Multi-Layer Design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926140" y="5784800"/>
            <a:ext cx="1526084" cy="1831181"/>
          </a:xfrm>
          <a:custGeom>
            <a:avLst/>
            <a:gdLst/>
            <a:ahLst/>
            <a:cxnLst/>
            <a:rect l="l" t="t" r="r" b="b"/>
            <a:pathLst>
              <a:path w="1526084" h="1831181">
                <a:moveTo>
                  <a:pt x="0" y="0"/>
                </a:moveTo>
                <a:lnTo>
                  <a:pt x="1526084" y="0"/>
                </a:lnTo>
                <a:lnTo>
                  <a:pt x="1526084" y="1831181"/>
                </a:lnTo>
                <a:lnTo>
                  <a:pt x="0" y="18311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7" name="Group 17"/>
          <p:cNvGrpSpPr/>
          <p:nvPr/>
        </p:nvGrpSpPr>
        <p:grpSpPr>
          <a:xfrm>
            <a:off x="9910019" y="6089898"/>
            <a:ext cx="3391198" cy="423862"/>
            <a:chOff x="0" y="0"/>
            <a:chExt cx="4521597" cy="5651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21597" cy="565150"/>
            </a:xfrm>
            <a:custGeom>
              <a:avLst/>
              <a:gdLst/>
              <a:ahLst/>
              <a:cxnLst/>
              <a:rect l="l" t="t" r="r" b="b"/>
              <a:pathLst>
                <a:path w="4521597" h="565150">
                  <a:moveTo>
                    <a:pt x="0" y="0"/>
                  </a:moveTo>
                  <a:lnTo>
                    <a:pt x="4521597" y="0"/>
                  </a:lnTo>
                  <a:lnTo>
                    <a:pt x="4521597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521597" cy="5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Ensemble Learning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7926140" y="7615981"/>
            <a:ext cx="1526084" cy="1831181"/>
          </a:xfrm>
          <a:custGeom>
            <a:avLst/>
            <a:gdLst/>
            <a:ahLst/>
            <a:cxnLst/>
            <a:rect l="l" t="t" r="r" b="b"/>
            <a:pathLst>
              <a:path w="1526084" h="1831181">
                <a:moveTo>
                  <a:pt x="0" y="0"/>
                </a:moveTo>
                <a:lnTo>
                  <a:pt x="1526084" y="0"/>
                </a:lnTo>
                <a:lnTo>
                  <a:pt x="1526084" y="1831181"/>
                </a:lnTo>
                <a:lnTo>
                  <a:pt x="0" y="1831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" b="-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1" name="Group 21"/>
          <p:cNvGrpSpPr/>
          <p:nvPr/>
        </p:nvGrpSpPr>
        <p:grpSpPr>
          <a:xfrm>
            <a:off x="9910019" y="7921079"/>
            <a:ext cx="3391198" cy="423862"/>
            <a:chOff x="0" y="0"/>
            <a:chExt cx="4521597" cy="5651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21597" cy="565150"/>
            </a:xfrm>
            <a:custGeom>
              <a:avLst/>
              <a:gdLst/>
              <a:ahLst/>
              <a:cxnLst/>
              <a:rect l="l" t="t" r="r" b="b"/>
              <a:pathLst>
                <a:path w="4521597" h="565150">
                  <a:moveTo>
                    <a:pt x="0" y="0"/>
                  </a:moveTo>
                  <a:lnTo>
                    <a:pt x="4521597" y="0"/>
                  </a:lnTo>
                  <a:lnTo>
                    <a:pt x="4521597" y="565150"/>
                  </a:lnTo>
                  <a:lnTo>
                    <a:pt x="0" y="56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521597" cy="584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625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Real-Time Processing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718">
                <a:alpha val="90196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Freeform 5" descr="preencoded.png">
            <a:hlinkClick r:id="rId4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080046" y="1223516"/>
            <a:ext cx="9269909" cy="1714500"/>
            <a:chOff x="0" y="0"/>
            <a:chExt cx="12359878" cy="228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59878" cy="2286000"/>
            </a:xfrm>
            <a:custGeom>
              <a:avLst/>
              <a:gdLst/>
              <a:ahLst/>
              <a:cxnLst/>
              <a:rect l="l" t="t" r="r" b="b"/>
              <a:pathLst>
                <a:path w="12359878" h="2286000">
                  <a:moveTo>
                    <a:pt x="0" y="0"/>
                  </a:moveTo>
                  <a:lnTo>
                    <a:pt x="12359878" y="0"/>
                  </a:lnTo>
                  <a:lnTo>
                    <a:pt x="12359878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359878" cy="2324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Challenges and Ethical Considerations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80046" y="3400871"/>
            <a:ext cx="9269909" cy="1481435"/>
            <a:chOff x="0" y="0"/>
            <a:chExt cx="12359878" cy="19752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2359878" cy="20800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Balance fraud detection with customer experience. Address privacy concerns in data collection. Minimize false positive rates. Ensure continuous model retraining.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70521" y="5219849"/>
            <a:ext cx="4499819" cy="1781770"/>
            <a:chOff x="0" y="0"/>
            <a:chExt cx="5999758" cy="2375693"/>
          </a:xfrm>
        </p:grpSpPr>
        <p:sp>
          <p:nvSpPr>
            <p:cNvPr id="14" name="Freeform 14"/>
            <p:cNvSpPr/>
            <p:nvPr/>
          </p:nvSpPr>
          <p:spPr>
            <a:xfrm>
              <a:off x="12700" y="12700"/>
              <a:ext cx="5974461" cy="2350262"/>
            </a:xfrm>
            <a:custGeom>
              <a:avLst/>
              <a:gdLst/>
              <a:ahLst/>
              <a:cxnLst/>
              <a:rect l="l" t="t" r="r" b="b"/>
              <a:pathLst>
                <a:path w="5974461" h="2350262">
                  <a:moveTo>
                    <a:pt x="0" y="172847"/>
                  </a:moveTo>
                  <a:cubicBezTo>
                    <a:pt x="0" y="77343"/>
                    <a:pt x="77851" y="0"/>
                    <a:pt x="173990" y="0"/>
                  </a:cubicBezTo>
                  <a:lnTo>
                    <a:pt x="5800471" y="0"/>
                  </a:lnTo>
                  <a:cubicBezTo>
                    <a:pt x="5896483" y="0"/>
                    <a:pt x="5974461" y="77343"/>
                    <a:pt x="5974461" y="172847"/>
                  </a:cubicBezTo>
                  <a:lnTo>
                    <a:pt x="5974461" y="2177415"/>
                  </a:lnTo>
                  <a:cubicBezTo>
                    <a:pt x="5974461" y="2272919"/>
                    <a:pt x="5896610" y="2350262"/>
                    <a:pt x="5800471" y="2350262"/>
                  </a:cubicBezTo>
                  <a:lnTo>
                    <a:pt x="173990" y="2350262"/>
                  </a:lnTo>
                  <a:cubicBezTo>
                    <a:pt x="77978" y="2350262"/>
                    <a:pt x="0" y="2272919"/>
                    <a:pt x="0" y="2177415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999861" cy="2375662"/>
            </a:xfrm>
            <a:custGeom>
              <a:avLst/>
              <a:gdLst/>
              <a:ahLst/>
              <a:cxnLst/>
              <a:rect l="l" t="t" r="r" b="b"/>
              <a:pathLst>
                <a:path w="5999861" h="2375662">
                  <a:moveTo>
                    <a:pt x="0" y="185547"/>
                  </a:moveTo>
                  <a:cubicBezTo>
                    <a:pt x="0" y="82931"/>
                    <a:pt x="83693" y="0"/>
                    <a:pt x="186690" y="0"/>
                  </a:cubicBezTo>
                  <a:lnTo>
                    <a:pt x="5813171" y="0"/>
                  </a:lnTo>
                  <a:lnTo>
                    <a:pt x="5813171" y="12700"/>
                  </a:lnTo>
                  <a:lnTo>
                    <a:pt x="5813171" y="0"/>
                  </a:lnTo>
                  <a:cubicBezTo>
                    <a:pt x="5916168" y="0"/>
                    <a:pt x="5999861" y="82931"/>
                    <a:pt x="5999861" y="185547"/>
                  </a:cubicBezTo>
                  <a:lnTo>
                    <a:pt x="5987161" y="185547"/>
                  </a:lnTo>
                  <a:lnTo>
                    <a:pt x="5999861" y="185547"/>
                  </a:lnTo>
                  <a:lnTo>
                    <a:pt x="5999861" y="2190115"/>
                  </a:lnTo>
                  <a:lnTo>
                    <a:pt x="5987161" y="2190115"/>
                  </a:lnTo>
                  <a:lnTo>
                    <a:pt x="5999861" y="2190115"/>
                  </a:lnTo>
                  <a:cubicBezTo>
                    <a:pt x="5999861" y="2292604"/>
                    <a:pt x="5916168" y="2375662"/>
                    <a:pt x="5813171" y="2375662"/>
                  </a:cubicBezTo>
                  <a:lnTo>
                    <a:pt x="5813171" y="2362962"/>
                  </a:lnTo>
                  <a:lnTo>
                    <a:pt x="5813171" y="2375662"/>
                  </a:lnTo>
                  <a:lnTo>
                    <a:pt x="186690" y="2375662"/>
                  </a:lnTo>
                  <a:lnTo>
                    <a:pt x="186690" y="2362962"/>
                  </a:lnTo>
                  <a:lnTo>
                    <a:pt x="186690" y="2375662"/>
                  </a:lnTo>
                  <a:cubicBezTo>
                    <a:pt x="83693" y="2375662"/>
                    <a:pt x="0" y="2292731"/>
                    <a:pt x="0" y="2190115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190115"/>
                  </a:lnTo>
                  <a:lnTo>
                    <a:pt x="12700" y="2190115"/>
                  </a:lnTo>
                  <a:lnTo>
                    <a:pt x="25400" y="2190115"/>
                  </a:lnTo>
                  <a:cubicBezTo>
                    <a:pt x="25400" y="2278507"/>
                    <a:pt x="97536" y="2350262"/>
                    <a:pt x="186690" y="2350262"/>
                  </a:cubicBezTo>
                  <a:lnTo>
                    <a:pt x="5813171" y="2350262"/>
                  </a:lnTo>
                  <a:cubicBezTo>
                    <a:pt x="5902325" y="2350262"/>
                    <a:pt x="5974461" y="2278507"/>
                    <a:pt x="5974461" y="2190115"/>
                  </a:cubicBezTo>
                  <a:lnTo>
                    <a:pt x="5974461" y="185547"/>
                  </a:lnTo>
                  <a:cubicBezTo>
                    <a:pt x="5974461" y="97155"/>
                    <a:pt x="5902325" y="25400"/>
                    <a:pt x="5813171" y="25400"/>
                  </a:cubicBezTo>
                  <a:lnTo>
                    <a:pt x="186690" y="25400"/>
                  </a:lnTo>
                  <a:lnTo>
                    <a:pt x="186690" y="12700"/>
                  </a:lnTo>
                  <a:lnTo>
                    <a:pt x="186690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7616" y="5556945"/>
            <a:ext cx="3429000" cy="428625"/>
            <a:chOff x="0" y="0"/>
            <a:chExt cx="4572000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Customer Experience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7616" y="6170711"/>
            <a:ext cx="3825628" cy="493811"/>
            <a:chOff x="0" y="0"/>
            <a:chExt cx="5100837" cy="65841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00837" cy="658415"/>
            </a:xfrm>
            <a:custGeom>
              <a:avLst/>
              <a:gdLst/>
              <a:ahLst/>
              <a:cxnLst/>
              <a:rect l="l" t="t" r="r" b="b"/>
              <a:pathLst>
                <a:path w="5100837" h="658415">
                  <a:moveTo>
                    <a:pt x="0" y="0"/>
                  </a:moveTo>
                  <a:lnTo>
                    <a:pt x="5100837" y="0"/>
                  </a:lnTo>
                  <a:lnTo>
                    <a:pt x="510083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510083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Avoiding disruption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59810" y="5219849"/>
            <a:ext cx="4499819" cy="1781770"/>
            <a:chOff x="0" y="0"/>
            <a:chExt cx="5999758" cy="2375693"/>
          </a:xfrm>
        </p:grpSpPr>
        <p:sp>
          <p:nvSpPr>
            <p:cNvPr id="23" name="Freeform 23"/>
            <p:cNvSpPr/>
            <p:nvPr/>
          </p:nvSpPr>
          <p:spPr>
            <a:xfrm>
              <a:off x="12700" y="12700"/>
              <a:ext cx="5974461" cy="2350262"/>
            </a:xfrm>
            <a:custGeom>
              <a:avLst/>
              <a:gdLst/>
              <a:ahLst/>
              <a:cxnLst/>
              <a:rect l="l" t="t" r="r" b="b"/>
              <a:pathLst>
                <a:path w="5974461" h="2350262">
                  <a:moveTo>
                    <a:pt x="0" y="172847"/>
                  </a:moveTo>
                  <a:cubicBezTo>
                    <a:pt x="0" y="77343"/>
                    <a:pt x="77851" y="0"/>
                    <a:pt x="173990" y="0"/>
                  </a:cubicBezTo>
                  <a:lnTo>
                    <a:pt x="5800471" y="0"/>
                  </a:lnTo>
                  <a:cubicBezTo>
                    <a:pt x="5896483" y="0"/>
                    <a:pt x="5974461" y="77343"/>
                    <a:pt x="5974461" y="172847"/>
                  </a:cubicBezTo>
                  <a:lnTo>
                    <a:pt x="5974461" y="2177415"/>
                  </a:lnTo>
                  <a:cubicBezTo>
                    <a:pt x="5974461" y="2272919"/>
                    <a:pt x="5896610" y="2350262"/>
                    <a:pt x="5800471" y="2350262"/>
                  </a:cubicBezTo>
                  <a:lnTo>
                    <a:pt x="173990" y="2350262"/>
                  </a:lnTo>
                  <a:cubicBezTo>
                    <a:pt x="77978" y="2350262"/>
                    <a:pt x="0" y="2272919"/>
                    <a:pt x="0" y="2177415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999861" cy="2375662"/>
            </a:xfrm>
            <a:custGeom>
              <a:avLst/>
              <a:gdLst/>
              <a:ahLst/>
              <a:cxnLst/>
              <a:rect l="l" t="t" r="r" b="b"/>
              <a:pathLst>
                <a:path w="5999861" h="2375662">
                  <a:moveTo>
                    <a:pt x="0" y="185547"/>
                  </a:moveTo>
                  <a:cubicBezTo>
                    <a:pt x="0" y="82931"/>
                    <a:pt x="83693" y="0"/>
                    <a:pt x="186690" y="0"/>
                  </a:cubicBezTo>
                  <a:lnTo>
                    <a:pt x="5813171" y="0"/>
                  </a:lnTo>
                  <a:lnTo>
                    <a:pt x="5813171" y="12700"/>
                  </a:lnTo>
                  <a:lnTo>
                    <a:pt x="5813171" y="0"/>
                  </a:lnTo>
                  <a:cubicBezTo>
                    <a:pt x="5916168" y="0"/>
                    <a:pt x="5999861" y="82931"/>
                    <a:pt x="5999861" y="185547"/>
                  </a:cubicBezTo>
                  <a:lnTo>
                    <a:pt x="5987161" y="185547"/>
                  </a:lnTo>
                  <a:lnTo>
                    <a:pt x="5999861" y="185547"/>
                  </a:lnTo>
                  <a:lnTo>
                    <a:pt x="5999861" y="2190115"/>
                  </a:lnTo>
                  <a:lnTo>
                    <a:pt x="5987161" y="2190115"/>
                  </a:lnTo>
                  <a:lnTo>
                    <a:pt x="5999861" y="2190115"/>
                  </a:lnTo>
                  <a:cubicBezTo>
                    <a:pt x="5999861" y="2292604"/>
                    <a:pt x="5916168" y="2375662"/>
                    <a:pt x="5813171" y="2375662"/>
                  </a:cubicBezTo>
                  <a:lnTo>
                    <a:pt x="5813171" y="2362962"/>
                  </a:lnTo>
                  <a:lnTo>
                    <a:pt x="5813171" y="2375662"/>
                  </a:lnTo>
                  <a:lnTo>
                    <a:pt x="186690" y="2375662"/>
                  </a:lnTo>
                  <a:lnTo>
                    <a:pt x="186690" y="2362962"/>
                  </a:lnTo>
                  <a:lnTo>
                    <a:pt x="186690" y="2375662"/>
                  </a:lnTo>
                  <a:cubicBezTo>
                    <a:pt x="83693" y="2375662"/>
                    <a:pt x="0" y="2292731"/>
                    <a:pt x="0" y="2190115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190115"/>
                  </a:lnTo>
                  <a:lnTo>
                    <a:pt x="12700" y="2190115"/>
                  </a:lnTo>
                  <a:lnTo>
                    <a:pt x="25400" y="2190115"/>
                  </a:lnTo>
                  <a:cubicBezTo>
                    <a:pt x="25400" y="2278507"/>
                    <a:pt x="97536" y="2350262"/>
                    <a:pt x="186690" y="2350262"/>
                  </a:cubicBezTo>
                  <a:lnTo>
                    <a:pt x="5813171" y="2350262"/>
                  </a:lnTo>
                  <a:cubicBezTo>
                    <a:pt x="5902325" y="2350262"/>
                    <a:pt x="5974461" y="2278507"/>
                    <a:pt x="5974461" y="2190115"/>
                  </a:cubicBezTo>
                  <a:lnTo>
                    <a:pt x="5974461" y="185547"/>
                  </a:lnTo>
                  <a:cubicBezTo>
                    <a:pt x="5974461" y="97155"/>
                    <a:pt x="5902325" y="25400"/>
                    <a:pt x="5813171" y="25400"/>
                  </a:cubicBezTo>
                  <a:lnTo>
                    <a:pt x="186690" y="25400"/>
                  </a:lnTo>
                  <a:lnTo>
                    <a:pt x="186690" y="12700"/>
                  </a:lnTo>
                  <a:lnTo>
                    <a:pt x="186690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96905" y="5556945"/>
            <a:ext cx="3429000" cy="428625"/>
            <a:chOff x="0" y="0"/>
            <a:chExt cx="4572000" cy="571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Data Privacy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196905" y="6170711"/>
            <a:ext cx="3825628" cy="493811"/>
            <a:chOff x="0" y="0"/>
            <a:chExt cx="5100837" cy="65841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100837" cy="658415"/>
            </a:xfrm>
            <a:custGeom>
              <a:avLst/>
              <a:gdLst/>
              <a:ahLst/>
              <a:cxnLst/>
              <a:rect l="l" t="t" r="r" b="b"/>
              <a:pathLst>
                <a:path w="5100837" h="658415">
                  <a:moveTo>
                    <a:pt x="0" y="0"/>
                  </a:moveTo>
                  <a:lnTo>
                    <a:pt x="5100837" y="0"/>
                  </a:lnTo>
                  <a:lnTo>
                    <a:pt x="510083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04775"/>
              <a:ext cx="510083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Protecting information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70521" y="7291090"/>
            <a:ext cx="9288959" cy="1781770"/>
            <a:chOff x="0" y="0"/>
            <a:chExt cx="12385278" cy="2375693"/>
          </a:xfrm>
        </p:grpSpPr>
        <p:sp>
          <p:nvSpPr>
            <p:cNvPr id="32" name="Freeform 32"/>
            <p:cNvSpPr/>
            <p:nvPr/>
          </p:nvSpPr>
          <p:spPr>
            <a:xfrm>
              <a:off x="12700" y="12700"/>
              <a:ext cx="12359894" cy="2350262"/>
            </a:xfrm>
            <a:custGeom>
              <a:avLst/>
              <a:gdLst/>
              <a:ahLst/>
              <a:cxnLst/>
              <a:rect l="l" t="t" r="r" b="b"/>
              <a:pathLst>
                <a:path w="12359894" h="2350262">
                  <a:moveTo>
                    <a:pt x="0" y="172847"/>
                  </a:moveTo>
                  <a:cubicBezTo>
                    <a:pt x="0" y="77343"/>
                    <a:pt x="78105" y="0"/>
                    <a:pt x="174371" y="0"/>
                  </a:cubicBezTo>
                  <a:lnTo>
                    <a:pt x="12185523" y="0"/>
                  </a:lnTo>
                  <a:cubicBezTo>
                    <a:pt x="12281789" y="0"/>
                    <a:pt x="12359894" y="77343"/>
                    <a:pt x="12359894" y="172847"/>
                  </a:cubicBezTo>
                  <a:lnTo>
                    <a:pt x="12359894" y="2177415"/>
                  </a:lnTo>
                  <a:cubicBezTo>
                    <a:pt x="12359894" y="2272919"/>
                    <a:pt x="12281789" y="2350262"/>
                    <a:pt x="12185523" y="2350262"/>
                  </a:cubicBezTo>
                  <a:lnTo>
                    <a:pt x="174371" y="2350262"/>
                  </a:lnTo>
                  <a:cubicBezTo>
                    <a:pt x="78105" y="2350262"/>
                    <a:pt x="0" y="2272919"/>
                    <a:pt x="0" y="2177415"/>
                  </a:cubicBezTo>
                  <a:close/>
                </a:path>
              </a:pathLst>
            </a:custGeom>
            <a:solidFill>
              <a:srgbClr val="790709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12385294" cy="2375662"/>
            </a:xfrm>
            <a:custGeom>
              <a:avLst/>
              <a:gdLst/>
              <a:ahLst/>
              <a:cxnLst/>
              <a:rect l="l" t="t" r="r" b="b"/>
              <a:pathLst>
                <a:path w="12385294" h="2375662">
                  <a:moveTo>
                    <a:pt x="0" y="185547"/>
                  </a:moveTo>
                  <a:cubicBezTo>
                    <a:pt x="0" y="82931"/>
                    <a:pt x="83820" y="0"/>
                    <a:pt x="187071" y="0"/>
                  </a:cubicBezTo>
                  <a:lnTo>
                    <a:pt x="12198223" y="0"/>
                  </a:lnTo>
                  <a:lnTo>
                    <a:pt x="12198223" y="12700"/>
                  </a:lnTo>
                  <a:lnTo>
                    <a:pt x="12198223" y="0"/>
                  </a:lnTo>
                  <a:cubicBezTo>
                    <a:pt x="12301474" y="0"/>
                    <a:pt x="12385294" y="82931"/>
                    <a:pt x="12385294" y="185547"/>
                  </a:cubicBezTo>
                  <a:lnTo>
                    <a:pt x="12372594" y="185547"/>
                  </a:lnTo>
                  <a:lnTo>
                    <a:pt x="12385294" y="185547"/>
                  </a:lnTo>
                  <a:lnTo>
                    <a:pt x="12385294" y="2190115"/>
                  </a:lnTo>
                  <a:lnTo>
                    <a:pt x="12372594" y="2190115"/>
                  </a:lnTo>
                  <a:lnTo>
                    <a:pt x="12385294" y="2190115"/>
                  </a:lnTo>
                  <a:cubicBezTo>
                    <a:pt x="12385294" y="2292731"/>
                    <a:pt x="12301474" y="2375662"/>
                    <a:pt x="12198223" y="2375662"/>
                  </a:cubicBezTo>
                  <a:lnTo>
                    <a:pt x="12198223" y="2362962"/>
                  </a:lnTo>
                  <a:lnTo>
                    <a:pt x="12198223" y="2375662"/>
                  </a:lnTo>
                  <a:lnTo>
                    <a:pt x="187071" y="2375662"/>
                  </a:lnTo>
                  <a:lnTo>
                    <a:pt x="187071" y="2362962"/>
                  </a:lnTo>
                  <a:lnTo>
                    <a:pt x="187071" y="2375662"/>
                  </a:lnTo>
                  <a:cubicBezTo>
                    <a:pt x="83820" y="2375662"/>
                    <a:pt x="0" y="2292731"/>
                    <a:pt x="0" y="2190115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190115"/>
                  </a:lnTo>
                  <a:lnTo>
                    <a:pt x="12700" y="2190115"/>
                  </a:lnTo>
                  <a:lnTo>
                    <a:pt x="25400" y="2190115"/>
                  </a:lnTo>
                  <a:cubicBezTo>
                    <a:pt x="25400" y="2278380"/>
                    <a:pt x="97663" y="2350262"/>
                    <a:pt x="187071" y="2350262"/>
                  </a:cubicBezTo>
                  <a:lnTo>
                    <a:pt x="12198223" y="2350262"/>
                  </a:lnTo>
                  <a:cubicBezTo>
                    <a:pt x="12287631" y="2350262"/>
                    <a:pt x="12359894" y="2278507"/>
                    <a:pt x="12359894" y="2190115"/>
                  </a:cubicBezTo>
                  <a:lnTo>
                    <a:pt x="12359894" y="185547"/>
                  </a:lnTo>
                  <a:cubicBezTo>
                    <a:pt x="12359894" y="97155"/>
                    <a:pt x="12287631" y="25400"/>
                    <a:pt x="12198223" y="25400"/>
                  </a:cubicBezTo>
                  <a:lnTo>
                    <a:pt x="187071" y="25400"/>
                  </a:lnTo>
                  <a:lnTo>
                    <a:pt x="187071" y="12700"/>
                  </a:lnTo>
                  <a:lnTo>
                    <a:pt x="187071" y="25400"/>
                  </a:lnTo>
                  <a:cubicBezTo>
                    <a:pt x="97663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92202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07616" y="7628185"/>
            <a:ext cx="3429000" cy="428625"/>
            <a:chOff x="0" y="0"/>
            <a:chExt cx="4572000" cy="571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4572000" cy="590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E5E0D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False Positives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07616" y="8241952"/>
            <a:ext cx="8614768" cy="493811"/>
            <a:chOff x="0" y="0"/>
            <a:chExt cx="11486357" cy="65841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1486357" cy="658415"/>
            </a:xfrm>
            <a:custGeom>
              <a:avLst/>
              <a:gdLst/>
              <a:ahLst/>
              <a:cxnLst/>
              <a:rect l="l" t="t" r="r" b="b"/>
              <a:pathLst>
                <a:path w="11486357" h="658415">
                  <a:moveTo>
                    <a:pt x="0" y="0"/>
                  </a:moveTo>
                  <a:lnTo>
                    <a:pt x="11486357" y="0"/>
                  </a:lnTo>
                  <a:lnTo>
                    <a:pt x="1148635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04775"/>
              <a:ext cx="11486357" cy="763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E5E0DF"/>
                  </a:solidFill>
                  <a:latin typeface="Barlow"/>
                  <a:ea typeface="Barlow"/>
                  <a:cs typeface="Barlow"/>
                  <a:sym typeface="Barlow"/>
                </a:rPr>
                <a:t>Reducing errors</a:t>
              </a:r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</TotalTime>
  <Words>407</Words>
  <Application>Microsoft Office PowerPoint</Application>
  <PresentationFormat>Custom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Rockwell</vt:lpstr>
      <vt:lpstr>Barlow Medium</vt:lpstr>
      <vt:lpstr>Barlow</vt:lpstr>
      <vt:lpstr>Bookman Old Style</vt:lpstr>
      <vt:lpstr>Damask</vt:lpstr>
      <vt:lpstr>Credit CARD FRAUD DETECTION USING DEEP LEARNING &amp;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Credit-Card-Fraud-Detection-Machine-Learning-and-Deep-Learning-Solutions.pptx</dc:title>
  <cp:lastModifiedBy>Ankit Anupam</cp:lastModifiedBy>
  <cp:revision>5</cp:revision>
  <dcterms:created xsi:type="dcterms:W3CDTF">2006-08-16T00:00:00Z</dcterms:created>
  <dcterms:modified xsi:type="dcterms:W3CDTF">2025-11-12T06:33:30Z</dcterms:modified>
  <dc:identifier>DAGjgt6BxIk</dc:identifier>
</cp:coreProperties>
</file>